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93" d="100"/>
          <a:sy n="93" d="100"/>
        </p:scale>
        <p:origin x="-72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44726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473108"/>
            <a:ext cx="7772400" cy="2842199"/>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896921"/>
            <a:ext cx="7772400" cy="460800"/>
          </a:xfrm>
          <a:prstGeom prst="rect">
            <a:avLst/>
          </a:prstGeom>
        </p:spPr>
        <p:txBody>
          <a:bodyPr lIns="91425" tIns="91425" rIns="91425" bIns="91425" anchor="ctr"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3" name="Shape 13"/>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body" idx="2"/>
          </p:nvPr>
        </p:nvSpPr>
        <p:spPr>
          <a:xfrm>
            <a:off x="4761353"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1" name="Shape 31"/>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72035" y="4276652"/>
            <a:ext cx="8399999" cy="649199"/>
          </a:xfrm>
          <a:prstGeom prst="rect">
            <a:avLst/>
          </a:prstGeom>
        </p:spPr>
        <p:txBody>
          <a:bodyPr lIns="91425" tIns="91425" rIns="91425" bIns="91425" anchor="t" anchorCtr="0"/>
          <a:lstStyle>
            <a:lvl1pPr>
              <a:spcBef>
                <a:spcPts val="0"/>
              </a:spcBef>
              <a:buClr>
                <a:schemeClr val="lt1"/>
              </a:buClr>
              <a:buSzPct val="100000"/>
              <a:buNone/>
              <a:defRPr sz="2400" b="1">
                <a:solidFill>
                  <a:schemeClr val="lt1"/>
                </a:solidFill>
              </a:defRPr>
            </a:lvl1pPr>
          </a:lstStyle>
          <a:p>
            <a:endParaRPr/>
          </a:p>
        </p:txBody>
      </p:sp>
      <p:sp>
        <p:nvSpPr>
          <p:cNvPr id="35" name="Shape 35"/>
          <p:cNvSpPr/>
          <p:nvPr/>
        </p:nvSpPr>
        <p:spPr>
          <a:xfrm>
            <a:off x="372035" y="233279"/>
            <a:ext cx="8399999" cy="3868499"/>
          </a:xfrm>
          <a:prstGeom prst="roundRect">
            <a:avLst>
              <a:gd name="adj" fmla="val 2776"/>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p:nvPr/>
        </p:nvSpPr>
        <p:spPr>
          <a:xfrm>
            <a:off x="372035" y="235584"/>
            <a:ext cx="8399999" cy="4672199"/>
          </a:xfrm>
          <a:prstGeom prst="roundRect">
            <a:avLst>
              <a:gd name="adj" fmla="val 2255"/>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9" name="Shape 3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ru"/>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a:spcBef>
                <a:spcPts val="0"/>
              </a:spcBef>
              <a:buClr>
                <a:schemeClr val="dk2"/>
              </a:buClr>
              <a:buSzPct val="100000"/>
              <a:buNone/>
              <a:defRPr sz="3600" b="1">
                <a:solidFill>
                  <a:schemeClr val="dk2"/>
                </a:solidFill>
              </a:defRPr>
            </a:lvl1pPr>
            <a:lvl2pPr>
              <a:spcBef>
                <a:spcPts val="0"/>
              </a:spcBef>
              <a:buClr>
                <a:schemeClr val="dk2"/>
              </a:buClr>
              <a:buSzPct val="100000"/>
              <a:buNone/>
              <a:defRPr sz="3600" b="1">
                <a:solidFill>
                  <a:schemeClr val="dk2"/>
                </a:solidFill>
              </a:defRPr>
            </a:lvl2pPr>
            <a:lvl3pPr>
              <a:spcBef>
                <a:spcPts val="0"/>
              </a:spcBef>
              <a:buClr>
                <a:schemeClr val="dk2"/>
              </a:buClr>
              <a:buSzPct val="100000"/>
              <a:buNone/>
              <a:defRPr sz="3600" b="1">
                <a:solidFill>
                  <a:schemeClr val="dk2"/>
                </a:solidFill>
              </a:defRPr>
            </a:lvl3pPr>
            <a:lvl4pPr>
              <a:spcBef>
                <a:spcPts val="0"/>
              </a:spcBef>
              <a:buClr>
                <a:schemeClr val="dk2"/>
              </a:buClr>
              <a:buSzPct val="100000"/>
              <a:buNone/>
              <a:defRPr sz="3600" b="1">
                <a:solidFill>
                  <a:schemeClr val="dk2"/>
                </a:solidFill>
              </a:defRPr>
            </a:lvl4pPr>
            <a:lvl5pPr>
              <a:spcBef>
                <a:spcPts val="0"/>
              </a:spcBef>
              <a:buClr>
                <a:schemeClr val="dk2"/>
              </a:buClr>
              <a:buSzPct val="100000"/>
              <a:buNone/>
              <a:defRPr sz="3600" b="1">
                <a:solidFill>
                  <a:schemeClr val="dk2"/>
                </a:solidFill>
              </a:defRPr>
            </a:lvl5pPr>
            <a:lvl6pPr>
              <a:spcBef>
                <a:spcPts val="0"/>
              </a:spcBef>
              <a:buClr>
                <a:schemeClr val="dk2"/>
              </a:buClr>
              <a:buSzPct val="100000"/>
              <a:buNone/>
              <a:defRPr sz="3600" b="1">
                <a:solidFill>
                  <a:schemeClr val="dk2"/>
                </a:solidFill>
              </a:defRPr>
            </a:lvl6pPr>
            <a:lvl7pPr>
              <a:spcBef>
                <a:spcPts val="0"/>
              </a:spcBef>
              <a:buClr>
                <a:schemeClr val="dk2"/>
              </a:buClr>
              <a:buSzPct val="100000"/>
              <a:buNone/>
              <a:defRPr sz="3600" b="1">
                <a:solidFill>
                  <a:schemeClr val="dk2"/>
                </a:solidFill>
              </a:defRPr>
            </a:lvl7pPr>
            <a:lvl8pPr>
              <a:spcBef>
                <a:spcPts val="0"/>
              </a:spcBef>
              <a:buClr>
                <a:schemeClr val="dk2"/>
              </a:buClr>
              <a:buSzPct val="100000"/>
              <a:buNone/>
              <a:defRPr sz="3600" b="1">
                <a:solidFill>
                  <a:schemeClr val="dk2"/>
                </a:solidFill>
              </a:defRPr>
            </a:lvl8pPr>
            <a:lvl9pPr>
              <a:spcBef>
                <a:spcPts val="0"/>
              </a:spcBef>
              <a:buClr>
                <a:schemeClr val="dk2"/>
              </a:buClr>
              <a:buSzPct val="100000"/>
              <a:buNone/>
              <a:defRPr sz="3600" b="1">
                <a:solidFill>
                  <a:schemeClr val="dk2"/>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607464" y="4749873"/>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ru"/>
              <a:t>‹#›</a:t>
            </a:fld>
            <a:endParaRPr lang="ru"/>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algn="ctr">
              <a:spcBef>
                <a:spcPts val="0"/>
              </a:spcBef>
              <a:buNone/>
            </a:pPr>
            <a:r>
              <a:rPr lang="ru" sz="4800" dirty="0">
                <a:latin typeface="Impact"/>
                <a:ea typeface="Impact"/>
                <a:cs typeface="Impact"/>
                <a:sym typeface="Impact"/>
              </a:rPr>
              <a:t>1945-2015</a:t>
            </a:r>
          </a:p>
        </p:txBody>
      </p:sp>
      <p:sp>
        <p:nvSpPr>
          <p:cNvPr id="42" name="Shape 42"/>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noAutofit/>
          </a:bodyPr>
          <a:lstStyle/>
          <a:p>
            <a:pPr algn="ctr" rtl="0">
              <a:spcBef>
                <a:spcPts val="0"/>
              </a:spcBef>
              <a:buNone/>
            </a:pPr>
            <a:r>
              <a:rPr lang="ru" dirty="0">
                <a:solidFill>
                  <a:srgbClr val="CC0000"/>
                </a:solidFill>
                <a:latin typeface="Impact"/>
                <a:ea typeface="Impact"/>
                <a:cs typeface="Impact"/>
                <a:sym typeface="Impact"/>
              </a:rPr>
              <a:t>История одного Героя.</a:t>
            </a:r>
          </a:p>
          <a:p>
            <a:pPr algn="ctr" rtl="0">
              <a:spcBef>
                <a:spcPts val="0"/>
              </a:spcBef>
              <a:buNone/>
            </a:pPr>
            <a:endParaRPr dirty="0">
              <a:solidFill>
                <a:srgbClr val="CC0000"/>
              </a:solidFill>
              <a:latin typeface="Impact"/>
              <a:ea typeface="Impact"/>
              <a:cs typeface="Impact"/>
              <a:sym typeface="Impact"/>
            </a:endParaRPr>
          </a:p>
          <a:p>
            <a:pPr>
              <a:spcBef>
                <a:spcPts val="0"/>
              </a:spcBef>
              <a:buNone/>
            </a:pPr>
            <a:endParaRPr dirty="0"/>
          </a:p>
        </p:txBody>
      </p:sp>
      <p:pic>
        <p:nvPicPr>
          <p:cNvPr id="43" name="Shape 43"/>
          <p:cNvPicPr preferRelativeResize="0"/>
          <p:nvPr/>
        </p:nvPicPr>
        <p:blipFill>
          <a:blip r:embed="rId3">
            <a:alphaModFix/>
          </a:blip>
          <a:stretch>
            <a:fillRect/>
          </a:stretch>
        </p:blipFill>
        <p:spPr>
          <a:xfrm>
            <a:off x="303875" y="0"/>
            <a:ext cx="8529725" cy="5143499"/>
          </a:xfrm>
          <a:prstGeom prst="rect">
            <a:avLst/>
          </a:prstGeom>
          <a:noFill/>
          <a:ln>
            <a:noFill/>
          </a:ln>
        </p:spPr>
      </p:pic>
      <p:sp>
        <p:nvSpPr>
          <p:cNvPr id="44" name="Shape 44"/>
          <p:cNvSpPr txBox="1"/>
          <p:nvPr/>
        </p:nvSpPr>
        <p:spPr>
          <a:xfrm>
            <a:off x="2406600" y="358625"/>
            <a:ext cx="5558700" cy="1047600"/>
          </a:xfrm>
          <a:prstGeom prst="rect">
            <a:avLst/>
          </a:prstGeom>
          <a:noFill/>
          <a:ln>
            <a:noFill/>
          </a:ln>
        </p:spPr>
        <p:txBody>
          <a:bodyPr lIns="91425" tIns="91425" rIns="91425" bIns="91425" anchor="t" anchorCtr="0">
            <a:noAutofit/>
          </a:bodyPr>
          <a:lstStyle/>
          <a:p>
            <a:pPr algn="ctr">
              <a:spcBef>
                <a:spcPts val="0"/>
              </a:spcBef>
              <a:buNone/>
            </a:pPr>
            <a:r>
              <a:rPr lang="ru" sz="4800">
                <a:solidFill>
                  <a:schemeClr val="lt1"/>
                </a:solidFill>
                <a:latin typeface="Impact"/>
                <a:ea typeface="Impact"/>
                <a:cs typeface="Impact"/>
                <a:sym typeface="Impact"/>
              </a:rPr>
              <a:t>1945 - 2015</a:t>
            </a:r>
          </a:p>
        </p:txBody>
      </p:sp>
      <p:sp>
        <p:nvSpPr>
          <p:cNvPr id="45" name="Shape 45"/>
          <p:cNvSpPr txBox="1"/>
          <p:nvPr/>
        </p:nvSpPr>
        <p:spPr>
          <a:xfrm>
            <a:off x="537950" y="2944525"/>
            <a:ext cx="7700999" cy="1330799"/>
          </a:xfrm>
          <a:prstGeom prst="rect">
            <a:avLst/>
          </a:prstGeom>
          <a:noFill/>
          <a:ln>
            <a:noFill/>
          </a:ln>
        </p:spPr>
        <p:txBody>
          <a:bodyPr lIns="91425" tIns="91425" rIns="91425" bIns="91425" anchor="t" anchorCtr="0">
            <a:noAutofit/>
          </a:bodyPr>
          <a:lstStyle/>
          <a:p>
            <a:pPr algn="ctr">
              <a:spcBef>
                <a:spcPts val="0"/>
              </a:spcBef>
              <a:buNone/>
            </a:pPr>
            <a:r>
              <a:rPr lang="ru" sz="6000">
                <a:solidFill>
                  <a:schemeClr val="lt1"/>
                </a:solidFill>
                <a:latin typeface="Impact"/>
                <a:ea typeface="Impact"/>
                <a:cs typeface="Impact"/>
                <a:sym typeface="Impact"/>
              </a:rPr>
              <a:t>ИСТОРИЯ ОДНОГО ГЕРОЯ</a:t>
            </a:r>
          </a:p>
        </p:txBody>
      </p:sp>
      <p:sp>
        <p:nvSpPr>
          <p:cNvPr id="46" name="Shape 46"/>
          <p:cNvSpPr txBox="1"/>
          <p:nvPr/>
        </p:nvSpPr>
        <p:spPr>
          <a:xfrm>
            <a:off x="3114425" y="1764825"/>
            <a:ext cx="5436000" cy="634200"/>
          </a:xfrm>
          <a:prstGeom prst="rect">
            <a:avLst/>
          </a:prstGeom>
          <a:noFill/>
          <a:ln>
            <a:noFill/>
          </a:ln>
        </p:spPr>
        <p:txBody>
          <a:bodyPr lIns="91425" tIns="91425" rIns="91425" bIns="91425" anchor="t" anchorCtr="0">
            <a:noAutofit/>
          </a:bodyPr>
          <a:lstStyle/>
          <a:p>
            <a:pPr algn="ctr">
              <a:spcBef>
                <a:spcPts val="0"/>
              </a:spcBef>
              <a:buNone/>
            </a:pPr>
            <a:r>
              <a:rPr lang="ru" sz="2400" b="1">
                <a:solidFill>
                  <a:schemeClr val="lt1"/>
                </a:solidFill>
                <a:latin typeface="Times New Roman"/>
                <a:ea typeface="Times New Roman"/>
                <a:cs typeface="Times New Roman"/>
                <a:sym typeface="Times New Roman"/>
              </a:rPr>
              <a:t>К 70 летию Великой Победы</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ru" sz="2800" i="1" dirty="0">
                <a:solidFill>
                  <a:srgbClr val="CC0000"/>
                </a:solidFill>
                <a:latin typeface="Georgia"/>
                <a:ea typeface="Georgia"/>
                <a:cs typeface="Georgia"/>
                <a:sym typeface="Georgia"/>
              </a:rPr>
              <a:t>Сергеев Алексей Николаевич - наш Герой</a:t>
            </a:r>
          </a:p>
        </p:txBody>
      </p:sp>
      <p:sp>
        <p:nvSpPr>
          <p:cNvPr id="52" name="Shape 52"/>
          <p:cNvSpPr txBox="1">
            <a:spLocks noGrp="1"/>
          </p:cNvSpPr>
          <p:nvPr>
            <p:ph type="body" idx="1"/>
          </p:nvPr>
        </p:nvSpPr>
        <p:spPr>
          <a:xfrm>
            <a:off x="513700" y="1245775"/>
            <a:ext cx="8229600" cy="3680099"/>
          </a:xfrm>
          <a:prstGeom prst="rect">
            <a:avLst/>
          </a:prstGeom>
        </p:spPr>
        <p:txBody>
          <a:bodyPr lIns="91425" tIns="91425" rIns="91425" bIns="91425" anchor="t" anchorCtr="0">
            <a:noAutofit/>
          </a:bodyPr>
          <a:lstStyle/>
          <a:p>
            <a:pPr rtl="0">
              <a:spcBef>
                <a:spcPts val="0"/>
              </a:spcBef>
              <a:buNone/>
            </a:pPr>
            <a:r>
              <a:rPr lang="ru" sz="2400">
                <a:latin typeface="Times New Roman"/>
                <a:ea typeface="Times New Roman"/>
                <a:cs typeface="Times New Roman"/>
                <a:sym typeface="Times New Roman"/>
              </a:rPr>
              <a:t>Родился в 1926 году, в 1944 пошел </a:t>
            </a:r>
          </a:p>
          <a:p>
            <a:pPr rtl="0">
              <a:spcBef>
                <a:spcPts val="0"/>
              </a:spcBef>
              <a:buNone/>
            </a:pPr>
            <a:r>
              <a:rPr lang="ru" sz="2400">
                <a:latin typeface="Times New Roman"/>
                <a:ea typeface="Times New Roman"/>
                <a:cs typeface="Times New Roman"/>
                <a:sym typeface="Times New Roman"/>
              </a:rPr>
              <a:t>на фронт. С такими же мальчишками, </a:t>
            </a:r>
          </a:p>
          <a:p>
            <a:pPr rtl="0">
              <a:spcBef>
                <a:spcPts val="0"/>
              </a:spcBef>
              <a:buNone/>
            </a:pPr>
            <a:r>
              <a:rPr lang="ru" sz="2400">
                <a:latin typeface="Times New Roman"/>
                <a:ea typeface="Times New Roman"/>
                <a:cs typeface="Times New Roman"/>
                <a:sym typeface="Times New Roman"/>
              </a:rPr>
              <a:t>как и он сам.</a:t>
            </a:r>
          </a:p>
          <a:p>
            <a:pPr rtl="0">
              <a:spcBef>
                <a:spcPts val="0"/>
              </a:spcBef>
              <a:buNone/>
            </a:pPr>
            <a:r>
              <a:rPr lang="ru" sz="2400">
                <a:latin typeface="Times New Roman"/>
                <a:ea typeface="Times New Roman"/>
                <a:cs typeface="Times New Roman"/>
                <a:sym typeface="Times New Roman"/>
              </a:rPr>
              <a:t>Через год, практически перед окончанием</a:t>
            </a:r>
          </a:p>
          <a:p>
            <a:pPr rtl="0">
              <a:spcBef>
                <a:spcPts val="0"/>
              </a:spcBef>
              <a:buNone/>
            </a:pPr>
            <a:r>
              <a:rPr lang="ru" sz="2400">
                <a:latin typeface="Times New Roman"/>
                <a:ea typeface="Times New Roman"/>
                <a:cs typeface="Times New Roman"/>
                <a:sym typeface="Times New Roman"/>
              </a:rPr>
              <a:t>войны, когда поезд вёз их с фронта,</a:t>
            </a:r>
          </a:p>
          <a:p>
            <a:pPr rtl="0">
              <a:spcBef>
                <a:spcPts val="0"/>
              </a:spcBef>
              <a:buNone/>
            </a:pPr>
            <a:r>
              <a:rPr lang="ru" sz="2400">
                <a:latin typeface="Times New Roman"/>
                <a:ea typeface="Times New Roman"/>
                <a:cs typeface="Times New Roman"/>
                <a:sym typeface="Times New Roman"/>
              </a:rPr>
              <a:t>их эшелон был обстрелян. </a:t>
            </a:r>
          </a:p>
          <a:p>
            <a:pPr rtl="0">
              <a:spcBef>
                <a:spcPts val="0"/>
              </a:spcBef>
              <a:buNone/>
            </a:pPr>
            <a:r>
              <a:rPr lang="ru" sz="2400">
                <a:latin typeface="Times New Roman"/>
                <a:ea typeface="Times New Roman"/>
                <a:cs typeface="Times New Roman"/>
                <a:sym typeface="Times New Roman"/>
              </a:rPr>
              <a:t>Дедушка получил контузию и был  </a:t>
            </a:r>
          </a:p>
          <a:p>
            <a:pPr>
              <a:spcBef>
                <a:spcPts val="0"/>
              </a:spcBef>
              <a:buNone/>
            </a:pPr>
            <a:r>
              <a:rPr lang="ru" sz="2400">
                <a:latin typeface="Times New Roman"/>
                <a:ea typeface="Times New Roman"/>
                <a:cs typeface="Times New Roman"/>
                <a:sym typeface="Times New Roman"/>
              </a:rPr>
              <a:t>отправлен в госпиталь.</a:t>
            </a:r>
            <a:r>
              <a:rPr lang="ru">
                <a:latin typeface="Times New Roman"/>
                <a:ea typeface="Times New Roman"/>
                <a:cs typeface="Times New Roman"/>
                <a:sym typeface="Times New Roman"/>
              </a:rPr>
              <a:t>  </a:t>
            </a:r>
          </a:p>
        </p:txBody>
      </p:sp>
      <p:pic>
        <p:nvPicPr>
          <p:cNvPr id="53" name="Shape 53"/>
          <p:cNvPicPr preferRelativeResize="0"/>
          <p:nvPr/>
        </p:nvPicPr>
        <p:blipFill>
          <a:blip r:embed="rId3">
            <a:alphaModFix/>
          </a:blip>
          <a:stretch>
            <a:fillRect/>
          </a:stretch>
        </p:blipFill>
        <p:spPr>
          <a:xfrm rot="5400000">
            <a:off x="5791561" y="2024900"/>
            <a:ext cx="3460326" cy="20761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91125" y="907575"/>
            <a:ext cx="8229600" cy="3924600"/>
          </a:xfrm>
          <a:prstGeom prst="rect">
            <a:avLst/>
          </a:prstGeom>
          <a:noFill/>
          <a:ln>
            <a:noFill/>
          </a:ln>
        </p:spPr>
        <p:txBody>
          <a:bodyPr lIns="91425" tIns="91425" rIns="91425" bIns="91425" anchor="t" anchorCtr="0">
            <a:noAutofit/>
          </a:bodyPr>
          <a:lstStyle/>
          <a:p>
            <a:pPr>
              <a:spcBef>
                <a:spcPts val="0"/>
              </a:spcBef>
              <a:buNone/>
            </a:pPr>
            <a:r>
              <a:rPr lang="ru" sz="2400">
                <a:latin typeface="Times New Roman"/>
                <a:ea typeface="Times New Roman"/>
                <a:cs typeface="Times New Roman"/>
                <a:sym typeface="Times New Roman"/>
              </a:rPr>
              <a:t>День Победы 9 Мая 1945 года он отмечал уже в госпитале. Вспоминая те времена, жалеет, что не смог отдать долг Родине в полной мере, что он так и не дошел до Берлина.. И еще он всегда говорит, что на войне очень страшно. Когда вокруг тебя рвутся снаряды, погибают твои товарищи, Смерть глядит тебе прямо в душу. И в такие моменты больше всего на свете ему, да и остальным молоденьким солдатам, больше всего на свете хотелось домой, к маме. Но никто из них не был трусом, потому что это означало предать Родину, а это самое страшное, что могло произойти.</a:t>
            </a:r>
          </a:p>
        </p:txBody>
      </p:sp>
      <p:sp>
        <p:nvSpPr>
          <p:cNvPr id="59" name="Shape 59"/>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algn="ctr">
              <a:spcBef>
                <a:spcPts val="0"/>
              </a:spcBef>
              <a:buNone/>
            </a:pPr>
            <a:r>
              <a:rPr lang="ru">
                <a:latin typeface="Georgia"/>
                <a:ea typeface="Georgia"/>
                <a:cs typeface="Georgia"/>
                <a:sym typeface="Georgia"/>
              </a:rPr>
              <a:t>Жизнь после войны</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rot="-5400000">
            <a:off x="5384685" y="1543413"/>
            <a:ext cx="2492951" cy="3801273"/>
          </a:xfrm>
          <a:prstGeom prst="rect">
            <a:avLst/>
          </a:prstGeom>
          <a:noFill/>
          <a:ln>
            <a:noFill/>
          </a:ln>
        </p:spPr>
      </p:pic>
      <p:sp>
        <p:nvSpPr>
          <p:cNvPr id="65" name="Shape 65"/>
          <p:cNvSpPr txBox="1"/>
          <p:nvPr/>
        </p:nvSpPr>
        <p:spPr>
          <a:xfrm>
            <a:off x="500200" y="339502"/>
            <a:ext cx="8031600" cy="1538473"/>
          </a:xfrm>
          <a:prstGeom prst="rect">
            <a:avLst/>
          </a:prstGeom>
          <a:noFill/>
          <a:ln>
            <a:noFill/>
          </a:ln>
        </p:spPr>
        <p:txBody>
          <a:bodyPr lIns="91425" tIns="91425" rIns="91425" bIns="91425" anchor="t" anchorCtr="0">
            <a:noAutofit/>
          </a:bodyPr>
          <a:lstStyle/>
          <a:p>
            <a:pPr rtl="0">
              <a:spcBef>
                <a:spcPts val="0"/>
              </a:spcBef>
              <a:buNone/>
            </a:pPr>
            <a:r>
              <a:rPr lang="ru" sz="3000" dirty="0">
                <a:latin typeface="Times New Roman"/>
                <a:ea typeface="Times New Roman"/>
                <a:cs typeface="Times New Roman"/>
                <a:sym typeface="Times New Roman"/>
              </a:rPr>
              <a:t>Война научила его быть верным, смелым, честным и не предавать близких. После войны он женился на моей Бабушке, с которой прожил счастливо много </a:t>
            </a:r>
            <a:r>
              <a:rPr lang="ru" sz="3000" dirty="0" smtClean="0">
                <a:latin typeface="Times New Roman"/>
                <a:ea typeface="Times New Roman"/>
                <a:cs typeface="Times New Roman"/>
                <a:sym typeface="Times New Roman"/>
              </a:rPr>
              <a:t>лет</a:t>
            </a:r>
            <a:r>
              <a:rPr lang="ru" sz="3000" dirty="0">
                <a:latin typeface="Times New Roman"/>
                <a:ea typeface="Times New Roman"/>
                <a:cs typeface="Times New Roman"/>
                <a:sym typeface="Times New Roman"/>
              </a:rPr>
              <a:t>. </a:t>
            </a:r>
          </a:p>
          <a:p>
            <a:pPr rtl="0">
              <a:spcBef>
                <a:spcPts val="0"/>
              </a:spcBef>
              <a:buNone/>
            </a:pPr>
            <a:r>
              <a:rPr lang="ru" sz="3000" dirty="0">
                <a:latin typeface="Times New Roman"/>
                <a:ea typeface="Times New Roman"/>
                <a:cs typeface="Times New Roman"/>
                <a:sym typeface="Times New Roman"/>
              </a:rPr>
              <a:t>Растили двоих детей, </a:t>
            </a:r>
          </a:p>
          <a:p>
            <a:pPr rtl="0">
              <a:spcBef>
                <a:spcPts val="0"/>
              </a:spcBef>
              <a:buNone/>
            </a:pPr>
            <a:r>
              <a:rPr lang="ru" sz="3000" dirty="0">
                <a:latin typeface="Times New Roman"/>
                <a:ea typeface="Times New Roman"/>
                <a:cs typeface="Times New Roman"/>
                <a:sym typeface="Times New Roman"/>
              </a:rPr>
              <a:t>потом стали нянчить </a:t>
            </a:r>
          </a:p>
          <a:p>
            <a:pPr rtl="0">
              <a:spcBef>
                <a:spcPts val="0"/>
              </a:spcBef>
              <a:buNone/>
            </a:pPr>
            <a:r>
              <a:rPr lang="ru" sz="3000" dirty="0">
                <a:latin typeface="Times New Roman"/>
                <a:ea typeface="Times New Roman"/>
                <a:cs typeface="Times New Roman"/>
                <a:sym typeface="Times New Roman"/>
              </a:rPr>
              <a:t>внуков и дожили до </a:t>
            </a:r>
          </a:p>
          <a:p>
            <a:pPr rtl="0">
              <a:spcBef>
                <a:spcPts val="0"/>
              </a:spcBef>
              <a:buNone/>
            </a:pPr>
            <a:r>
              <a:rPr lang="ru" sz="3000" dirty="0">
                <a:latin typeface="Times New Roman"/>
                <a:ea typeface="Times New Roman"/>
                <a:cs typeface="Times New Roman"/>
                <a:sym typeface="Times New Roman"/>
              </a:rPr>
              <a:t>правнуков. Вернее, </a:t>
            </a:r>
          </a:p>
          <a:p>
            <a:pPr>
              <a:spcBef>
                <a:spcPts val="0"/>
              </a:spcBef>
              <a:buNone/>
            </a:pPr>
            <a:r>
              <a:rPr lang="ru" sz="3000" dirty="0">
                <a:latin typeface="Times New Roman"/>
                <a:ea typeface="Times New Roman"/>
                <a:cs typeface="Times New Roman"/>
                <a:sym typeface="Times New Roman"/>
              </a:rPr>
              <a:t>Он дожил...</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481325" y="566250"/>
            <a:ext cx="8116199" cy="634200"/>
          </a:xfrm>
          <a:prstGeom prst="rect">
            <a:avLst/>
          </a:prstGeom>
          <a:noFill/>
          <a:ln>
            <a:noFill/>
          </a:ln>
        </p:spPr>
        <p:txBody>
          <a:bodyPr lIns="91425" tIns="91425" rIns="91425" bIns="91425" anchor="t" anchorCtr="0">
            <a:noAutofit/>
          </a:bodyPr>
          <a:lstStyle/>
          <a:p>
            <a:pPr rtl="0">
              <a:spcBef>
                <a:spcPts val="0"/>
              </a:spcBef>
              <a:buNone/>
            </a:pPr>
            <a:r>
              <a:rPr lang="ru" sz="2400">
                <a:latin typeface="Times New Roman"/>
                <a:ea typeface="Times New Roman"/>
                <a:cs typeface="Times New Roman"/>
                <a:sym typeface="Times New Roman"/>
              </a:rPr>
              <a:t>30 марта у него День Рождения. В этом году ему исполняется 89 лет. И мы, конечно же, все соберёмся у него, чтобы его поздравить, он наденет свой парадный пиджак со всеми медалями и орденами, которые заслуженно получил в послевоенные годы как признание своего подвига. </a:t>
            </a:r>
          </a:p>
          <a:p>
            <a:pPr>
              <a:spcBef>
                <a:spcPts val="0"/>
              </a:spcBef>
              <a:buNone/>
            </a:pPr>
            <a:r>
              <a:rPr lang="ru" sz="2400">
                <a:latin typeface="Times New Roman"/>
                <a:ea typeface="Times New Roman"/>
                <a:cs typeface="Times New Roman"/>
                <a:sym typeface="Times New Roman"/>
              </a:rPr>
              <a:t>И пусть это не его личный подвиг и о нём не написано в военных летописях, но для нас Алексей Николаевич Сергеев - наш Герой, наш Ветеран, который всегда был, остаётся, и будет самым смелым, храбрым, самым отважным солдатом.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585125" y="471875"/>
            <a:ext cx="7927499" cy="1106099"/>
          </a:xfrm>
          <a:prstGeom prst="rect">
            <a:avLst/>
          </a:prstGeom>
          <a:noFill/>
          <a:ln>
            <a:noFill/>
          </a:ln>
        </p:spPr>
        <p:txBody>
          <a:bodyPr lIns="91425" tIns="91425" rIns="91425" bIns="91425" anchor="t" anchorCtr="0">
            <a:noAutofit/>
          </a:bodyPr>
          <a:lstStyle/>
          <a:p>
            <a:pPr>
              <a:spcBef>
                <a:spcPts val="0"/>
              </a:spcBef>
              <a:buNone/>
            </a:pPr>
            <a:r>
              <a:rPr lang="ru" sz="2400">
                <a:latin typeface="Times New Roman"/>
                <a:ea typeface="Times New Roman"/>
                <a:cs typeface="Times New Roman"/>
                <a:sym typeface="Times New Roman"/>
              </a:rPr>
              <a:t>И мы все всегда должны помнить, ЧЕМ пожертвовали все те, кто защищал нашу страну во время Великой Отечественной Войны. Они без колебания отдали свои жизни ради того, чтобы мы, просыпаясь, видели мирное небо над головой и слышали пение птиц а не грохот канонады. Давайте же будем помнить об их подвиге - ибо пока есть память - поколение Войны живет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462450" y="279099"/>
            <a:ext cx="2798899" cy="3731875"/>
          </a:xfrm>
          <a:prstGeom prst="rect">
            <a:avLst/>
          </a:prstGeom>
          <a:noFill/>
          <a:ln>
            <a:noFill/>
          </a:ln>
        </p:spPr>
      </p:pic>
      <p:pic>
        <p:nvPicPr>
          <p:cNvPr id="81" name="Shape 81"/>
          <p:cNvPicPr preferRelativeResize="0"/>
          <p:nvPr/>
        </p:nvPicPr>
        <p:blipFill>
          <a:blip r:embed="rId4">
            <a:alphaModFix/>
          </a:blip>
          <a:stretch>
            <a:fillRect/>
          </a:stretch>
        </p:blipFill>
        <p:spPr>
          <a:xfrm rot="-5400000">
            <a:off x="4455224" y="-113249"/>
            <a:ext cx="2852499" cy="3803353"/>
          </a:xfrm>
          <a:prstGeom prst="rect">
            <a:avLst/>
          </a:prstGeom>
          <a:noFill/>
          <a:ln>
            <a:noFill/>
          </a:ln>
        </p:spPr>
      </p:pic>
      <p:sp>
        <p:nvSpPr>
          <p:cNvPr id="82" name="Shape 82"/>
          <p:cNvSpPr txBox="1"/>
          <p:nvPr/>
        </p:nvSpPr>
        <p:spPr>
          <a:xfrm>
            <a:off x="3325050" y="3171050"/>
            <a:ext cx="5329499" cy="1698899"/>
          </a:xfrm>
          <a:prstGeom prst="rect">
            <a:avLst/>
          </a:prstGeom>
          <a:noFill/>
          <a:ln>
            <a:noFill/>
          </a:ln>
        </p:spPr>
        <p:txBody>
          <a:bodyPr lIns="91425" tIns="91425" rIns="91425" bIns="91425" anchor="t" anchorCtr="0">
            <a:noAutofit/>
          </a:bodyPr>
          <a:lstStyle/>
          <a:p>
            <a:pPr rtl="0">
              <a:spcBef>
                <a:spcPts val="0"/>
              </a:spcBef>
              <a:buNone/>
            </a:pPr>
            <a:r>
              <a:rPr lang="ru" sz="2400">
                <a:latin typeface="Times New Roman"/>
                <a:ea typeface="Times New Roman"/>
                <a:cs typeface="Times New Roman"/>
                <a:sym typeface="Times New Roman"/>
              </a:rPr>
              <a:t>С Днём Рождения тебя, Дедушка, и с годовщиной Великой Победы !!! Это твой Праздник !!!</a:t>
            </a:r>
          </a:p>
          <a:p>
            <a:pPr>
              <a:spcBef>
                <a:spcPts val="0"/>
              </a:spcBef>
              <a:buNone/>
            </a:pPr>
            <a:r>
              <a:rPr lang="ru" sz="2400">
                <a:latin typeface="Times New Roman"/>
                <a:ea typeface="Times New Roman"/>
                <a:cs typeface="Times New Roman"/>
                <a:sym typeface="Times New Roman"/>
              </a:rPr>
              <a:t>Твои благодарные потомки.</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402675" y="277625"/>
            <a:ext cx="5627974" cy="4286250"/>
          </a:xfrm>
          <a:prstGeom prst="rect">
            <a:avLst/>
          </a:prstGeom>
          <a:noFill/>
          <a:ln>
            <a:noFill/>
          </a:ln>
        </p:spPr>
      </p:pic>
      <p:sp>
        <p:nvSpPr>
          <p:cNvPr id="88" name="Shape 88"/>
          <p:cNvSpPr txBox="1"/>
          <p:nvPr/>
        </p:nvSpPr>
        <p:spPr>
          <a:xfrm>
            <a:off x="5832450" y="424700"/>
            <a:ext cx="3020100" cy="634200"/>
          </a:xfrm>
          <a:prstGeom prst="rect">
            <a:avLst/>
          </a:prstGeom>
          <a:noFill/>
          <a:ln>
            <a:noFill/>
          </a:ln>
        </p:spPr>
        <p:txBody>
          <a:bodyPr lIns="91425" tIns="91425" rIns="91425" bIns="91425" anchor="t" anchorCtr="0">
            <a:noAutofit/>
          </a:bodyPr>
          <a:lstStyle/>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Застыли ели в карауле,</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Синь неба мирного ясна.</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Идут года. В тревожном гуле</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Осталась далеко война.</a:t>
            </a:r>
          </a:p>
          <a:p>
            <a:pPr marL="292100" marR="101600" lvl="0" indent="0" rtl="0">
              <a:lnSpc>
                <a:spcPct val="115000"/>
              </a:lnSpc>
              <a:spcBef>
                <a:spcPts val="0"/>
              </a:spcBef>
              <a:buNone/>
            </a:pPr>
            <a:r>
              <a:rPr lang="ru" b="1">
                <a:solidFill>
                  <a:srgbClr val="CC0000"/>
                </a:solidFill>
                <a:latin typeface="Times New Roman"/>
                <a:ea typeface="Times New Roman"/>
                <a:cs typeface="Times New Roman"/>
                <a:sym typeface="Times New Roman"/>
              </a:rPr>
              <a:t> </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Но здесь, у граней обелиска,</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В молчанье голову склонив,</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Мы слышим грохот танков близко</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И рвущий душу бомб разрыв.</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 </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Мы видим их - солдат России,</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Что в тот далёкий грозный час</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Своею жизнью заплатили</a:t>
            </a:r>
          </a:p>
          <a:p>
            <a:pPr marL="292100" marR="101600" indent="0" rtl="0">
              <a:lnSpc>
                <a:spcPct val="115000"/>
              </a:lnSpc>
              <a:spcBef>
                <a:spcPts val="0"/>
              </a:spcBef>
              <a:buNone/>
            </a:pPr>
            <a:r>
              <a:rPr lang="ru" b="1">
                <a:solidFill>
                  <a:srgbClr val="CC0000"/>
                </a:solidFill>
                <a:latin typeface="Times New Roman"/>
                <a:ea typeface="Times New Roman"/>
                <a:cs typeface="Times New Roman"/>
                <a:sym typeface="Times New Roman"/>
              </a:rPr>
              <a:t>За счастье светлое для нас...</a:t>
            </a:r>
          </a:p>
          <a:p>
            <a:pPr>
              <a:spcBef>
                <a:spcPts val="0"/>
              </a:spcBef>
              <a:buNone/>
            </a:pPr>
            <a:endParaRPr>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Экран (16:9)</PresentationFormat>
  <Paragraphs>41</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label</vt:lpstr>
      <vt:lpstr>1945-2015</vt:lpstr>
      <vt:lpstr>Сергеев Алексей Николаевич - наш Герой</vt:lpstr>
      <vt:lpstr>Жизнь после войны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1945-2015</dc:title>
  <cp:lastModifiedBy>Voksya</cp:lastModifiedBy>
  <cp:revision>1</cp:revision>
  <dcterms:modified xsi:type="dcterms:W3CDTF">2015-03-25T02:34:02Z</dcterms:modified>
</cp:coreProperties>
</file>